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1" r:id="rId1"/>
  </p:sldMasterIdLst>
  <p:notesMasterIdLst>
    <p:notesMasterId r:id="rId22"/>
  </p:notesMasterIdLst>
  <p:sldIdLst>
    <p:sldId id="307" r:id="rId2"/>
    <p:sldId id="308" r:id="rId3"/>
    <p:sldId id="309" r:id="rId4"/>
    <p:sldId id="310" r:id="rId5"/>
    <p:sldId id="311" r:id="rId6"/>
    <p:sldId id="312" r:id="rId7"/>
    <p:sldId id="256" r:id="rId8"/>
    <p:sldId id="313" r:id="rId9"/>
    <p:sldId id="314" r:id="rId10"/>
    <p:sldId id="317" r:id="rId11"/>
    <p:sldId id="318" r:id="rId12"/>
    <p:sldId id="264" r:id="rId13"/>
    <p:sldId id="293" r:id="rId14"/>
    <p:sldId id="294" r:id="rId15"/>
    <p:sldId id="304" r:id="rId16"/>
    <p:sldId id="306" r:id="rId17"/>
    <p:sldId id="315" r:id="rId18"/>
    <p:sldId id="319" r:id="rId19"/>
    <p:sldId id="316" r:id="rId20"/>
    <p:sldId id="320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B45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A18EFB-12D8-4D5E-91D4-6348EF4CCFC3}" v="8" dt="2026-04-28T13:28:27.1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>
        <p:scale>
          <a:sx n="100" d="100"/>
          <a:sy n="100" d="100"/>
        </p:scale>
        <p:origin x="954" y="18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AT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2DE2EA-7542-4712-A08D-42C5AF59164D}" type="datetimeFigureOut">
              <a:rPr lang="de-AT" smtClean="0"/>
              <a:t>30.04.2026</a:t>
            </a:fld>
            <a:endParaRPr lang="de-AT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AT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AT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AT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936648-3EB0-45F9-92BC-3E47CBE9CCA3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4013866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2a744a13bbd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2a744a13bbd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96631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2a744a13bbd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2a744a13bbd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58285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2a744a13bbd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2a744a13bbd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99683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2a744a13bbd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2a744a13bbd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19273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4D182-8BCD-4C7B-9CD9-064DC0E11C84}" type="datetime1">
              <a:rPr lang="de-AT" smtClean="0"/>
              <a:t>30.04.2026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787104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FC290-EF86-4F56-A1F5-D49A3C08D6C3}" type="datetime1">
              <a:rPr lang="de-AT" smtClean="0"/>
              <a:t>30.04.2026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2054769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B5CBE-B4AE-45FB-AF51-3FC9F523D990}" type="datetime1">
              <a:rPr lang="de-AT" smtClean="0"/>
              <a:t>30.04.2026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801796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5CEAA-3B1F-44C5-8C21-ED0F3F06B0ED}" type="datetime1">
              <a:rPr lang="de-AT" smtClean="0"/>
              <a:t>30.04.2026</a:t>
            </a:fld>
            <a:endParaRPr lang="de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785498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118B-F79F-4082-B80D-1B60B031369B}" type="datetime1">
              <a:rPr lang="de-AT" smtClean="0"/>
              <a:t>30.04.2026</a:t>
            </a:fld>
            <a:endParaRPr lang="de-A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345739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189B-445D-4FDD-A3A8-A20698BF3EDF}" type="datetime1">
              <a:rPr lang="de-AT" smtClean="0"/>
              <a:t>30.04.2026</a:t>
            </a:fld>
            <a:endParaRPr lang="de-A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360829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5B6CA-C8B2-4BE0-9FB6-AED3A7BA30E0}" type="datetime1">
              <a:rPr lang="de-AT" smtClean="0"/>
              <a:t>30.04.2026</a:t>
            </a:fld>
            <a:endParaRPr lang="de-A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279936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158F8-ED2C-4169-B768-AEB51517A328}" type="datetime1">
              <a:rPr lang="de-AT" smtClean="0"/>
              <a:t>30.04.2026</a:t>
            </a:fld>
            <a:endParaRPr lang="de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4002054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de-DE"/>
              <a:t>Bild durch Klicken auf Symbol hinzufügen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D81BE-41E8-41B2-B865-F0154407B367}" type="datetime1">
              <a:rPr lang="de-AT" smtClean="0"/>
              <a:t>30.04.2026</a:t>
            </a:fld>
            <a:endParaRPr lang="de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4212897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bild mit Beschrift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de-DE"/>
              <a:t>Bild durch Klicken auf Symbol hinzufügen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56F7-26E8-43A7-BED8-A0D74CB8ABEE}" type="datetime1">
              <a:rPr lang="de-AT" smtClean="0"/>
              <a:t>30.04.2026</a:t>
            </a:fld>
            <a:endParaRPr lang="de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2080151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el und Beschrift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7DAD-6D99-4E36-83D6-E5991AD90F0C}" type="datetime1">
              <a:rPr lang="de-AT" smtClean="0"/>
              <a:t>30.04.2026</a:t>
            </a:fld>
            <a:endParaRPr lang="de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31407448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Zitat mit Beschrift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7614-5737-4912-A357-8825C15A8E34}" type="datetime1">
              <a:rPr lang="de-AT" smtClean="0"/>
              <a:t>30.04.2026</a:t>
            </a:fld>
            <a:endParaRPr lang="de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059128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nskar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6052-9E65-4495-A56E-1D9D00AA972B}" type="datetime1">
              <a:rPr lang="de-AT" smtClean="0"/>
              <a:t>30.04.2026</a:t>
            </a:fld>
            <a:endParaRPr lang="de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37654054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p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CFE8-EA58-410A-8B01-F68507B7A585}" type="datetime1">
              <a:rPr lang="de-AT" smtClean="0"/>
              <a:t>30.04.2026</a:t>
            </a:fld>
            <a:endParaRPr lang="de-A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4280991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Bildsp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de-DE"/>
              <a:t>Bild durch Klicken auf Symbol hinzufügen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de-DE"/>
              <a:t>Bild durch Klicken auf Symbol hinzufügen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de-DE"/>
              <a:t>Bild durch Klicken auf Symbol hinzufügen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8F6BD-75D3-482A-914E-9D7F66F04309}" type="datetime1">
              <a:rPr lang="de-AT" smtClean="0"/>
              <a:t>30.04.2026</a:t>
            </a:fld>
            <a:endParaRPr lang="de-A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7625910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57C-B4D6-4DB0-9ED9-881F7B235A39}" type="datetime1">
              <a:rPr lang="de-AT" smtClean="0"/>
              <a:t>30.04.2026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0630716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0CED1-4C89-4EA8-A763-9E9BD6A80884}" type="datetime1">
              <a:rPr lang="de-AT" smtClean="0"/>
              <a:t>30.04.2026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28114320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6"/>
          <p:cNvSpPr txBox="1">
            <a:spLocks noGrp="1"/>
          </p:cNvSpPr>
          <p:nvPr>
            <p:ph type="title"/>
          </p:nvPr>
        </p:nvSpPr>
        <p:spPr>
          <a:xfrm>
            <a:off x="977900" y="593367"/>
            <a:ext cx="966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6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rtl="0">
              <a:spcBef>
                <a:spcPts val="80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rtl="0">
              <a:spcBef>
                <a:spcPts val="80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rtl="0">
              <a:spcBef>
                <a:spcPts val="80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rtl="0">
              <a:spcBef>
                <a:spcPts val="80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rtl="0">
              <a:spcBef>
                <a:spcPts val="80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rtl="0">
              <a:spcBef>
                <a:spcPts val="80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rtl="0">
              <a:spcBef>
                <a:spcPts val="80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rtl="0">
              <a:spcBef>
                <a:spcPts val="800"/>
              </a:spcBef>
              <a:spcAft>
                <a:spcPts val="8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73" name="Google Shape;73;p1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de-AT" smtClean="0"/>
              <a:pPr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411769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C5CE500-C5B1-4B0F-886C-3D79C2AB214F}" type="datetime1">
              <a:rPr lang="de-AT" smtClean="0"/>
              <a:t>30.04.2026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de-AT"/>
              <a:t>Schule im Aufbruch 27.4.2026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5AE54A9-0A81-42F4-84A6-AB667CBD6FD2}" type="slidenum">
              <a:rPr lang="de-AT" smtClean="0"/>
              <a:t>‹#›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455531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80" r:id="rId18"/>
  </p:sldLayoutIdLst>
  <p:hf sldNum="0"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5.png"/><Relationship Id="rId4" Type="http://schemas.openxmlformats.org/officeDocument/2006/relationships/image" Target="../media/image3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hule-im-aufbruch.at/frei-day/" TargetMode="External"/><Relationship Id="rId2" Type="http://schemas.openxmlformats.org/officeDocument/2006/relationships/hyperlink" Target="http://www.permateach.at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reallabor-leipzig.de/haltungswandelkart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ruchlinien">
            <a:extLst>
              <a:ext uri="{FF2B5EF4-FFF2-40B4-BE49-F238E27FC236}">
                <a16:creationId xmlns:a16="http://schemas.microsoft.com/office/drawing/2014/main" id="{D62C55FA-3BBD-328B-C6C1-7A4850D38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02870"/>
            <a:ext cx="6652260" cy="665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E2E3627F-34AC-4C84-EAF0-AEF5A2770B46}"/>
              </a:ext>
            </a:extLst>
          </p:cNvPr>
          <p:cNvSpPr txBox="1"/>
          <p:nvPr/>
        </p:nvSpPr>
        <p:spPr>
          <a:xfrm>
            <a:off x="198120" y="1734235"/>
            <a:ext cx="609600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4000" b="1" dirty="0">
                <a:solidFill>
                  <a:srgbClr val="6B4541"/>
                </a:solidFill>
              </a:rPr>
              <a:t>Die Zu-Mutung </a:t>
            </a:r>
            <a:br>
              <a:rPr lang="de-DE" sz="4000" b="1" dirty="0">
                <a:solidFill>
                  <a:srgbClr val="6B4541"/>
                </a:solidFill>
              </a:rPr>
            </a:br>
            <a:r>
              <a:rPr lang="de-DE" sz="4000" b="1" dirty="0">
                <a:solidFill>
                  <a:srgbClr val="6B4541"/>
                </a:solidFill>
              </a:rPr>
              <a:t>des Erziehens – </a:t>
            </a:r>
          </a:p>
          <a:p>
            <a:br>
              <a:rPr lang="de-DE" sz="4000" b="1" dirty="0"/>
            </a:br>
            <a:r>
              <a:rPr lang="de-DE" sz="4000" b="1" dirty="0">
                <a:solidFill>
                  <a:schemeClr val="accent5">
                    <a:lumMod val="50000"/>
                  </a:schemeClr>
                </a:solidFill>
              </a:rPr>
              <a:t>der Mut zur Montessori </a:t>
            </a:r>
            <a:r>
              <a:rPr lang="de-DE" sz="4000" b="1" dirty="0" err="1">
                <a:solidFill>
                  <a:schemeClr val="accent5">
                    <a:lumMod val="50000"/>
                  </a:schemeClr>
                </a:solidFill>
              </a:rPr>
              <a:t>Bildungschneiderei</a:t>
            </a:r>
            <a:endParaRPr lang="de-AT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DB6A08B5-5B23-39C8-F815-BA6DE2D7D6E2}"/>
              </a:ext>
            </a:extLst>
          </p:cNvPr>
          <p:cNvGrpSpPr/>
          <p:nvPr/>
        </p:nvGrpSpPr>
        <p:grpSpPr>
          <a:xfrm>
            <a:off x="198120" y="6182166"/>
            <a:ext cx="8968740" cy="443587"/>
            <a:chOff x="967740" y="1290126"/>
            <a:chExt cx="8968740" cy="443587"/>
          </a:xfrm>
        </p:grpSpPr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0A329416-6F79-B163-3D1F-2722C95DCB75}"/>
                </a:ext>
              </a:extLst>
            </p:cNvPr>
            <p:cNvSpPr txBox="1"/>
            <p:nvPr/>
          </p:nvSpPr>
          <p:spPr>
            <a:xfrm>
              <a:off x="1836420" y="1395159"/>
              <a:ext cx="810006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AT" sz="800" dirty="0"/>
                <a:t>        Schule im Aufbruch 27.4.2026</a:t>
              </a:r>
            </a:p>
            <a:p>
              <a:r>
                <a:rPr lang="de-AT" sz="800" dirty="0"/>
                <a:t>         Birgit Siebert-Mayr/Gabriele Kapeller</a:t>
              </a:r>
            </a:p>
          </p:txBody>
        </p:sp>
        <p:pic>
          <p:nvPicPr>
            <p:cNvPr id="8" name="Bild 2" descr="SIA_Logo_V02_4C.psd">
              <a:extLst>
                <a:ext uri="{FF2B5EF4-FFF2-40B4-BE49-F238E27FC236}">
                  <a16:creationId xmlns:a16="http://schemas.microsoft.com/office/drawing/2014/main" id="{A716BBEB-42DF-241B-7CB0-F50CD18FAA6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948" t="-4501" r="-4533" b="-2776"/>
            <a:stretch>
              <a:fillRect/>
            </a:stretch>
          </p:blipFill>
          <p:spPr bwMode="auto">
            <a:xfrm>
              <a:off x="967740" y="1290126"/>
              <a:ext cx="1089660" cy="4435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12897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74C7A6DB-5CF1-2A9E-6D85-0996D748E4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6" y="267575"/>
            <a:ext cx="10592000" cy="6048529"/>
          </a:xfrm>
          <a:prstGeom prst="rect">
            <a:avLst/>
          </a:prstGeom>
        </p:spPr>
      </p:pic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0FB553D2-946A-8174-8874-D3D209806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34" y="6492875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3E9B55CA-E0D5-9FE2-5E4F-05B32ACA358E}"/>
              </a:ext>
            </a:extLst>
          </p:cNvPr>
          <p:cNvSpPr/>
          <p:nvPr/>
        </p:nvSpPr>
        <p:spPr>
          <a:xfrm>
            <a:off x="2294329" y="178415"/>
            <a:ext cx="33666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Zu-Mutung</a:t>
            </a:r>
          </a:p>
        </p:txBody>
      </p:sp>
      <p:sp>
        <p:nvSpPr>
          <p:cNvPr id="6" name="Rechteck 5">
            <a:extLst>
              <a:ext uri="{FF2B5EF4-FFF2-40B4-BE49-F238E27FC236}">
                <a16:creationId xmlns:a16="http://schemas.microsoft.com/office/drawing/2014/main" id="{05B7788B-8F40-05B7-AEAB-371922A145DD}"/>
              </a:ext>
            </a:extLst>
          </p:cNvPr>
          <p:cNvSpPr/>
          <p:nvPr/>
        </p:nvSpPr>
        <p:spPr>
          <a:xfrm>
            <a:off x="9342444" y="5245715"/>
            <a:ext cx="12795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Mut</a:t>
            </a:r>
          </a:p>
        </p:txBody>
      </p:sp>
    </p:spTree>
    <p:extLst>
      <p:ext uri="{BB962C8B-B14F-4D97-AF65-F5344CB8AC3E}">
        <p14:creationId xmlns:p14="http://schemas.microsoft.com/office/powerpoint/2010/main" val="1327661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018CE050-5E5F-94E3-99E1-F06EE1C032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42" r="13975"/>
          <a:stretch>
            <a:fillRect/>
          </a:stretch>
        </p:blipFill>
        <p:spPr>
          <a:xfrm>
            <a:off x="274320" y="393700"/>
            <a:ext cx="6172200" cy="6070600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F7E896AA-3550-ED66-9580-F6CEBB4851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851" r="964" b="15889"/>
          <a:stretch>
            <a:fillRect/>
          </a:stretch>
        </p:blipFill>
        <p:spPr>
          <a:xfrm>
            <a:off x="6652260" y="421640"/>
            <a:ext cx="5061264" cy="6014720"/>
          </a:xfrm>
          <a:prstGeom prst="rect">
            <a:avLst/>
          </a:prstGeom>
        </p:spPr>
      </p:pic>
      <p:sp>
        <p:nvSpPr>
          <p:cNvPr id="7" name="Fußzeilenplatzhalter 6">
            <a:extLst>
              <a:ext uri="{FF2B5EF4-FFF2-40B4-BE49-F238E27FC236}">
                <a16:creationId xmlns:a16="http://schemas.microsoft.com/office/drawing/2014/main" id="{7C42D49B-83D5-297B-9659-9895C5F71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976" y="6464300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1E5144EB-99A1-63D9-999F-4BC62E86EAA3}"/>
              </a:ext>
            </a:extLst>
          </p:cNvPr>
          <p:cNvSpPr/>
          <p:nvPr/>
        </p:nvSpPr>
        <p:spPr>
          <a:xfrm>
            <a:off x="7113256" y="4682034"/>
            <a:ext cx="413927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Erziehung im </a:t>
            </a:r>
            <a:b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</a:br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Großen</a:t>
            </a:r>
          </a:p>
        </p:txBody>
      </p:sp>
      <p:sp>
        <p:nvSpPr>
          <p:cNvPr id="9" name="Rechteck 8">
            <a:extLst>
              <a:ext uri="{FF2B5EF4-FFF2-40B4-BE49-F238E27FC236}">
                <a16:creationId xmlns:a16="http://schemas.microsoft.com/office/drawing/2014/main" id="{2102E6F8-798D-A567-C9FA-1C627678C5DD}"/>
              </a:ext>
            </a:extLst>
          </p:cNvPr>
          <p:cNvSpPr/>
          <p:nvPr/>
        </p:nvSpPr>
        <p:spPr>
          <a:xfrm>
            <a:off x="1108695" y="4682034"/>
            <a:ext cx="413927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Erziehung im </a:t>
            </a:r>
            <a:b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</a:br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Kleinen</a:t>
            </a:r>
          </a:p>
        </p:txBody>
      </p:sp>
    </p:spTree>
    <p:extLst>
      <p:ext uri="{BB962C8B-B14F-4D97-AF65-F5344CB8AC3E}">
        <p14:creationId xmlns:p14="http://schemas.microsoft.com/office/powerpoint/2010/main" val="712792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1364E20A-3781-C344-9CE2-D1E4B26D4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954" y="6439535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3" name="Rechteck 2">
            <a:extLst>
              <a:ext uri="{FF2B5EF4-FFF2-40B4-BE49-F238E27FC236}">
                <a16:creationId xmlns:a16="http://schemas.microsoft.com/office/drawing/2014/main" id="{3345B73D-2240-96CA-4C5F-9F0BBD267AEC}"/>
              </a:ext>
            </a:extLst>
          </p:cNvPr>
          <p:cNvSpPr/>
          <p:nvPr/>
        </p:nvSpPr>
        <p:spPr>
          <a:xfrm>
            <a:off x="5243364" y="5596434"/>
            <a:ext cx="62389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Frage nach dem Sinn</a:t>
            </a:r>
            <a:endParaRPr lang="de-DE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6B454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0156DB67-EEE6-0E63-59D0-6B410C4A29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73"/>
          <a:stretch>
            <a:fillRect/>
          </a:stretch>
        </p:blipFill>
        <p:spPr>
          <a:xfrm>
            <a:off x="815686" y="231721"/>
            <a:ext cx="9865735" cy="5581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844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050A9AB8-1486-2CF9-D447-CF57DBE6C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1158" y="198119"/>
            <a:ext cx="6461760" cy="6461760"/>
          </a:xfrm>
          <a:prstGeom prst="rect">
            <a:avLst/>
          </a:prstGeom>
        </p:spPr>
      </p:pic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DAB55B17-8DBA-B739-DB5C-C3FEDC791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194" y="6477317"/>
            <a:ext cx="6672887" cy="365125"/>
          </a:xfrm>
        </p:spPr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E1532BCF-30A6-9928-EFB0-68570DD2ABEF}"/>
              </a:ext>
            </a:extLst>
          </p:cNvPr>
          <p:cNvSpPr/>
          <p:nvPr/>
        </p:nvSpPr>
        <p:spPr>
          <a:xfrm rot="16200000">
            <a:off x="-871656" y="2639044"/>
            <a:ext cx="663617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e-DE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Bildungsschneiderei </a:t>
            </a:r>
            <a:br>
              <a:rPr lang="de-DE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</a:br>
            <a:r>
              <a:rPr lang="de-DE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Montessori-Pädagogik</a:t>
            </a:r>
            <a:endParaRPr lang="de-DE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6B454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6316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1EB31FE2-0867-9983-F8D4-815C277A1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424295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3" name="Rechteck 2">
            <a:extLst>
              <a:ext uri="{FF2B5EF4-FFF2-40B4-BE49-F238E27FC236}">
                <a16:creationId xmlns:a16="http://schemas.microsoft.com/office/drawing/2014/main" id="{EACA04C9-2206-5A33-6E73-FB68C18FE61C}"/>
              </a:ext>
            </a:extLst>
          </p:cNvPr>
          <p:cNvSpPr/>
          <p:nvPr/>
        </p:nvSpPr>
        <p:spPr>
          <a:xfrm>
            <a:off x="286719" y="5591092"/>
            <a:ext cx="24481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Haltung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3A37D03E-9184-3F5F-140E-DD5E82E844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25"/>
          <a:stretch>
            <a:fillRect/>
          </a:stretch>
        </p:blipFill>
        <p:spPr bwMode="auto">
          <a:xfrm>
            <a:off x="411786" y="244969"/>
            <a:ext cx="11368427" cy="5346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067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CC1B575E-EA51-F67A-11E7-9BA57368BD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9940" y="426720"/>
            <a:ext cx="8328660" cy="6246495"/>
          </a:xfrm>
          <a:prstGeom prst="rect">
            <a:avLst/>
          </a:prstGeom>
        </p:spPr>
      </p:pic>
      <p:sp>
        <p:nvSpPr>
          <p:cNvPr id="6" name="Fußzeilenplatzhalter 1">
            <a:extLst>
              <a:ext uri="{FF2B5EF4-FFF2-40B4-BE49-F238E27FC236}">
                <a16:creationId xmlns:a16="http://schemas.microsoft.com/office/drawing/2014/main" id="{734A2753-FFFC-849D-B817-45EA511A9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" y="6431280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17894A39-7DD0-0A93-0AC1-4BE3A7B778D7}"/>
              </a:ext>
            </a:extLst>
          </p:cNvPr>
          <p:cNvSpPr/>
          <p:nvPr/>
        </p:nvSpPr>
        <p:spPr>
          <a:xfrm>
            <a:off x="67463" y="1868212"/>
            <a:ext cx="3322320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Vor-</a:t>
            </a:r>
            <a:b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</a:br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bereitete</a:t>
            </a:r>
          </a:p>
          <a:p>
            <a:pPr algn="ctr"/>
            <a:r>
              <a:rPr lang="de-DE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Umgebung</a:t>
            </a:r>
            <a:endParaRPr lang="de-DE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6B454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05298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>
            <a:extLst>
              <a:ext uri="{FF2B5EF4-FFF2-40B4-BE49-F238E27FC236}">
                <a16:creationId xmlns:a16="http://schemas.microsoft.com/office/drawing/2014/main" id="{996A5C53-C47D-54E2-D5DD-6FCE79FB1A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5603" y="268128"/>
            <a:ext cx="4987924" cy="3740943"/>
          </a:xfrm>
          <a:prstGeom prst="rect">
            <a:avLst/>
          </a:prstGeom>
        </p:spPr>
      </p:pic>
      <p:pic>
        <p:nvPicPr>
          <p:cNvPr id="3" name="Inhaltsplatzhalter 4">
            <a:extLst>
              <a:ext uri="{FF2B5EF4-FFF2-40B4-BE49-F238E27FC236}">
                <a16:creationId xmlns:a16="http://schemas.microsoft.com/office/drawing/2014/main" id="{A842C8C3-B6B3-5C4C-32AD-AC4148ED65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" y="268128"/>
            <a:ext cx="4838700" cy="3629025"/>
          </a:xfrm>
          <a:prstGeom prst="rect">
            <a:avLst/>
          </a:prstGeom>
        </p:spPr>
      </p:pic>
      <p:pic>
        <p:nvPicPr>
          <p:cNvPr id="4" name="Inhaltsplatzhalter 4">
            <a:extLst>
              <a:ext uri="{FF2B5EF4-FFF2-40B4-BE49-F238E27FC236}">
                <a16:creationId xmlns:a16="http://schemas.microsoft.com/office/drawing/2014/main" id="{A33FEF09-5373-7B82-284A-4949A0F792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740" y="2747964"/>
            <a:ext cx="5122544" cy="3841908"/>
          </a:xfrm>
          <a:prstGeom prst="rect">
            <a:avLst/>
          </a:prstGeom>
        </p:spPr>
      </p:pic>
      <p:sp>
        <p:nvSpPr>
          <p:cNvPr id="7" name="Fußzeilenplatzhalter 6">
            <a:extLst>
              <a:ext uri="{FF2B5EF4-FFF2-40B4-BE49-F238E27FC236}">
                <a16:creationId xmlns:a16="http://schemas.microsoft.com/office/drawing/2014/main" id="{ADF4EDA2-CB9D-00A6-4DBB-843D44384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134" y="6407309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23E6BB64-1326-2446-2B27-BAF8D18AE354}"/>
              </a:ext>
            </a:extLst>
          </p:cNvPr>
          <p:cNvSpPr/>
          <p:nvPr/>
        </p:nvSpPr>
        <p:spPr>
          <a:xfrm>
            <a:off x="4880262" y="878821"/>
            <a:ext cx="21916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Rituale</a:t>
            </a:r>
          </a:p>
        </p:txBody>
      </p:sp>
      <p:sp>
        <p:nvSpPr>
          <p:cNvPr id="9" name="Rechteck 8">
            <a:extLst>
              <a:ext uri="{FF2B5EF4-FFF2-40B4-BE49-F238E27FC236}">
                <a16:creationId xmlns:a16="http://schemas.microsoft.com/office/drawing/2014/main" id="{DFBD38D5-5D91-FA04-D2C8-618C62F442A6}"/>
              </a:ext>
            </a:extLst>
          </p:cNvPr>
          <p:cNvSpPr/>
          <p:nvPr/>
        </p:nvSpPr>
        <p:spPr>
          <a:xfrm>
            <a:off x="8567022" y="4668918"/>
            <a:ext cx="27478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Ordnung</a:t>
            </a:r>
          </a:p>
        </p:txBody>
      </p:sp>
      <p:sp>
        <p:nvSpPr>
          <p:cNvPr id="10" name="Rechteck 9">
            <a:extLst>
              <a:ext uri="{FF2B5EF4-FFF2-40B4-BE49-F238E27FC236}">
                <a16:creationId xmlns:a16="http://schemas.microsoft.com/office/drawing/2014/main" id="{25887308-67C1-6872-FA13-F93C09CD2044}"/>
              </a:ext>
            </a:extLst>
          </p:cNvPr>
          <p:cNvSpPr/>
          <p:nvPr/>
        </p:nvSpPr>
        <p:spPr>
          <a:xfrm>
            <a:off x="369426" y="4668918"/>
            <a:ext cx="25250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Ästhetik</a:t>
            </a:r>
          </a:p>
        </p:txBody>
      </p:sp>
    </p:spTree>
    <p:extLst>
      <p:ext uri="{BB962C8B-B14F-4D97-AF65-F5344CB8AC3E}">
        <p14:creationId xmlns:p14="http://schemas.microsoft.com/office/powerpoint/2010/main" val="1459820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73FCB0A9-FD2A-9496-B837-69FBB5632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34" y="6386195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4" name="Rechteck 3">
            <a:extLst>
              <a:ext uri="{FF2B5EF4-FFF2-40B4-BE49-F238E27FC236}">
                <a16:creationId xmlns:a16="http://schemas.microsoft.com/office/drawing/2014/main" id="{7D17E6B2-1AC3-4F76-74F5-FAC11E3C8AEC}"/>
              </a:ext>
            </a:extLst>
          </p:cNvPr>
          <p:cNvSpPr/>
          <p:nvPr/>
        </p:nvSpPr>
        <p:spPr>
          <a:xfrm>
            <a:off x="7012134" y="5287597"/>
            <a:ext cx="28979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Freiarbeit</a:t>
            </a:r>
            <a:endParaRPr lang="de-DE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6B454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5EAB8317-A31D-4E5C-FFC9-12B4C6A732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64"/>
          <a:stretch>
            <a:fillRect/>
          </a:stretch>
        </p:blipFill>
        <p:spPr>
          <a:xfrm>
            <a:off x="700519" y="1233054"/>
            <a:ext cx="4479348" cy="4391892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F7093F63-0957-3C0E-F48A-7CDE565052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099" y="405246"/>
            <a:ext cx="6276110" cy="470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195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A17BA480-9419-FFA2-6FB3-E93FC68D5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502" y="6492875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pic>
        <p:nvPicPr>
          <p:cNvPr id="1026" name="Picture 2" descr="Gedenken an Maria Montessori - Montessori Campus Dorsten">
            <a:extLst>
              <a:ext uri="{FF2B5EF4-FFF2-40B4-BE49-F238E27FC236}">
                <a16:creationId xmlns:a16="http://schemas.microsoft.com/office/drawing/2014/main" id="{C347C570-5CED-D049-EB41-1720DDCE8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034" y="975301"/>
            <a:ext cx="6431973" cy="482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hteck 2">
            <a:extLst>
              <a:ext uri="{FF2B5EF4-FFF2-40B4-BE49-F238E27FC236}">
                <a16:creationId xmlns:a16="http://schemas.microsoft.com/office/drawing/2014/main" id="{5A7EF05D-7FF3-DD52-4897-F4FE1E6D4E68}"/>
              </a:ext>
            </a:extLst>
          </p:cNvPr>
          <p:cNvSpPr/>
          <p:nvPr/>
        </p:nvSpPr>
        <p:spPr>
          <a:xfrm>
            <a:off x="38272" y="1826915"/>
            <a:ext cx="5585503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„Ich bitte die lieben Kinder, </a:t>
            </a:r>
          </a:p>
          <a:p>
            <a:pPr algn="ctr"/>
            <a:r>
              <a:rPr lang="de-DE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die alles können, </a:t>
            </a:r>
          </a:p>
          <a:p>
            <a:pPr algn="ctr"/>
            <a:r>
              <a:rPr lang="de-DE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mit mir zusammen am </a:t>
            </a:r>
          </a:p>
          <a:p>
            <a:pPr algn="ctr"/>
            <a:r>
              <a:rPr lang="de-DE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Aufbau des Friedens </a:t>
            </a:r>
          </a:p>
          <a:p>
            <a:pPr algn="ctr"/>
            <a:r>
              <a:rPr lang="de-DE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in den Menschen </a:t>
            </a:r>
          </a:p>
          <a:p>
            <a:pPr algn="ctr"/>
            <a:r>
              <a:rPr lang="de-DE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und in der Welt zu arbeiten“</a:t>
            </a:r>
          </a:p>
        </p:txBody>
      </p:sp>
    </p:spTree>
    <p:extLst>
      <p:ext uri="{BB962C8B-B14F-4D97-AF65-F5344CB8AC3E}">
        <p14:creationId xmlns:p14="http://schemas.microsoft.com/office/powerpoint/2010/main" val="1659545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7D5DDAD2-B732-CC47-7620-9A2BEAFA4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485630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A07546BF-4484-EE7A-DDB4-2661F4B7EF9C}"/>
              </a:ext>
            </a:extLst>
          </p:cNvPr>
          <p:cNvSpPr/>
          <p:nvPr/>
        </p:nvSpPr>
        <p:spPr>
          <a:xfrm>
            <a:off x="8380766" y="4346564"/>
            <a:ext cx="32397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Klassenrat</a:t>
            </a:r>
            <a:endParaRPr lang="de-DE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6B454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876749AF-EE8E-F2B4-C831-FDA2CD4A6B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" y="410441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8500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09978" y="1304199"/>
            <a:ext cx="2581455" cy="4669439"/>
            <a:chOff x="0" y="0"/>
            <a:chExt cx="5162910" cy="9338877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4073" r="59093"/>
            <a:stretch>
              <a:fillRect/>
            </a:stretch>
          </p:blipFill>
          <p:spPr>
            <a:xfrm>
              <a:off x="0" y="0"/>
              <a:ext cx="5162910" cy="9338877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685801" y="1304199"/>
            <a:ext cx="8133068" cy="4669439"/>
            <a:chOff x="0" y="0"/>
            <a:chExt cx="16266136" cy="9338877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/>
            <a:srcRect l="30961" r="30961"/>
            <a:stretch>
              <a:fillRect/>
            </a:stretch>
          </p:blipFill>
          <p:spPr>
            <a:xfrm>
              <a:off x="0" y="0"/>
              <a:ext cx="5337379" cy="9338877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4"/>
            <a:srcRect l="19396" r="19396"/>
            <a:stretch>
              <a:fillRect/>
            </a:stretch>
          </p:blipFill>
          <p:spPr>
            <a:xfrm>
              <a:off x="5464379" y="0"/>
              <a:ext cx="5337379" cy="9338877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5"/>
            <a:srcRect l="2237" r="59684"/>
            <a:stretch>
              <a:fillRect/>
            </a:stretch>
          </p:blipFill>
          <p:spPr>
            <a:xfrm>
              <a:off x="10928758" y="0"/>
              <a:ext cx="5337379" cy="9338877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>
            <a:off x="516039" y="5973637"/>
            <a:ext cx="2937076" cy="677351"/>
            <a:chOff x="0" y="0"/>
            <a:chExt cx="1160326" cy="26759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60326" cy="267595"/>
            </a:xfrm>
            <a:custGeom>
              <a:avLst/>
              <a:gdLst/>
              <a:ahLst/>
              <a:cxnLst/>
              <a:rect l="l" t="t" r="r" b="b"/>
              <a:pathLst>
                <a:path w="1160326" h="267595">
                  <a:moveTo>
                    <a:pt x="89622" y="0"/>
                  </a:moveTo>
                  <a:lnTo>
                    <a:pt x="1070705" y="0"/>
                  </a:lnTo>
                  <a:cubicBezTo>
                    <a:pt x="1120201" y="0"/>
                    <a:pt x="1160326" y="40125"/>
                    <a:pt x="1160326" y="89622"/>
                  </a:cubicBezTo>
                  <a:lnTo>
                    <a:pt x="1160326" y="177974"/>
                  </a:lnTo>
                  <a:cubicBezTo>
                    <a:pt x="1160326" y="227470"/>
                    <a:pt x="1120201" y="267595"/>
                    <a:pt x="1070705" y="267595"/>
                  </a:cubicBezTo>
                  <a:lnTo>
                    <a:pt x="89622" y="267595"/>
                  </a:lnTo>
                  <a:cubicBezTo>
                    <a:pt x="65852" y="267595"/>
                    <a:pt x="43057" y="258153"/>
                    <a:pt x="26250" y="241346"/>
                  </a:cubicBezTo>
                  <a:cubicBezTo>
                    <a:pt x="9442" y="224538"/>
                    <a:pt x="0" y="201743"/>
                    <a:pt x="0" y="177974"/>
                  </a:cubicBezTo>
                  <a:lnTo>
                    <a:pt x="0" y="89622"/>
                  </a:lnTo>
                  <a:cubicBezTo>
                    <a:pt x="0" y="40125"/>
                    <a:pt x="40125" y="0"/>
                    <a:pt x="89622" y="0"/>
                  </a:cubicBezTo>
                  <a:close/>
                </a:path>
              </a:pathLst>
            </a:custGeom>
            <a:solidFill>
              <a:srgbClr val="8EAB55"/>
            </a:solidFill>
          </p:spPr>
          <p:txBody>
            <a:bodyPr/>
            <a:lstStyle/>
            <a:p>
              <a:endParaRPr lang="de-DE" sz="933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1160326" cy="31522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427"/>
                </a:lnSpc>
              </a:pPr>
              <a:r>
                <a:rPr lang="en-US" sz="1733" dirty="0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im Team </a:t>
              </a: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arbeiten</a:t>
              </a:r>
              <a:endParaRPr lang="en-US" sz="1733" dirty="0">
                <a:solidFill>
                  <a:srgbClr val="FFFCE5"/>
                </a:solidFill>
                <a:latin typeface="Bobby Jones Soft"/>
                <a:ea typeface="Bobby Jones Soft"/>
                <a:cs typeface="Bobby Jones Soft"/>
                <a:sym typeface="Bobby Jones Soft"/>
              </a:endParaRPr>
            </a:p>
            <a:p>
              <a:pPr algn="ctr">
                <a:lnSpc>
                  <a:spcPts val="2427"/>
                </a:lnSpc>
              </a:pP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jahrgangsübergreifend</a:t>
              </a:r>
              <a:endParaRPr lang="en-US" sz="1733" dirty="0">
                <a:solidFill>
                  <a:srgbClr val="FFFCE5"/>
                </a:solidFill>
                <a:latin typeface="Bobby Jones Soft"/>
                <a:ea typeface="Bobby Jones Soft"/>
                <a:cs typeface="Bobby Jones Soft"/>
                <a:sym typeface="Bobby Jones Soft"/>
              </a:endParaRP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8924746" y="5973637"/>
            <a:ext cx="2566687" cy="677351"/>
            <a:chOff x="0" y="0"/>
            <a:chExt cx="1013999" cy="26759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013999" cy="267595"/>
            </a:xfrm>
            <a:custGeom>
              <a:avLst/>
              <a:gdLst/>
              <a:ahLst/>
              <a:cxnLst/>
              <a:rect l="l" t="t" r="r" b="b"/>
              <a:pathLst>
                <a:path w="1013999" h="267595">
                  <a:moveTo>
                    <a:pt x="102555" y="0"/>
                  </a:moveTo>
                  <a:lnTo>
                    <a:pt x="911445" y="0"/>
                  </a:lnTo>
                  <a:cubicBezTo>
                    <a:pt x="938644" y="0"/>
                    <a:pt x="964729" y="10805"/>
                    <a:pt x="983962" y="30038"/>
                  </a:cubicBezTo>
                  <a:cubicBezTo>
                    <a:pt x="1003195" y="49270"/>
                    <a:pt x="1013999" y="75355"/>
                    <a:pt x="1013999" y="102555"/>
                  </a:cubicBezTo>
                  <a:lnTo>
                    <a:pt x="1013999" y="165041"/>
                  </a:lnTo>
                  <a:cubicBezTo>
                    <a:pt x="1013999" y="192240"/>
                    <a:pt x="1003195" y="218325"/>
                    <a:pt x="983962" y="237558"/>
                  </a:cubicBezTo>
                  <a:cubicBezTo>
                    <a:pt x="964729" y="256790"/>
                    <a:pt x="938644" y="267595"/>
                    <a:pt x="911445" y="267595"/>
                  </a:cubicBezTo>
                  <a:lnTo>
                    <a:pt x="102555" y="267595"/>
                  </a:lnTo>
                  <a:cubicBezTo>
                    <a:pt x="75355" y="267595"/>
                    <a:pt x="49270" y="256790"/>
                    <a:pt x="30038" y="237558"/>
                  </a:cubicBezTo>
                  <a:cubicBezTo>
                    <a:pt x="10805" y="218325"/>
                    <a:pt x="0" y="192240"/>
                    <a:pt x="0" y="165041"/>
                  </a:cubicBezTo>
                  <a:lnTo>
                    <a:pt x="0" y="102555"/>
                  </a:lnTo>
                  <a:cubicBezTo>
                    <a:pt x="0" y="75355"/>
                    <a:pt x="10805" y="49270"/>
                    <a:pt x="30038" y="30038"/>
                  </a:cubicBezTo>
                  <a:cubicBezTo>
                    <a:pt x="49270" y="10805"/>
                    <a:pt x="75355" y="0"/>
                    <a:pt x="102555" y="0"/>
                  </a:cubicBezTo>
                  <a:close/>
                </a:path>
              </a:pathLst>
            </a:custGeom>
            <a:solidFill>
              <a:srgbClr val="8EAB55"/>
            </a:solidFill>
          </p:spPr>
          <p:txBody>
            <a:bodyPr/>
            <a:lstStyle/>
            <a:p>
              <a:endParaRPr lang="de-DE" sz="933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47625"/>
              <a:ext cx="1013999" cy="31522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427"/>
                </a:lnSpc>
              </a:pP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Umsetzung</a:t>
              </a:r>
              <a:r>
                <a:rPr lang="en-US" sz="1733" dirty="0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 </a:t>
              </a: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vor</a:t>
              </a:r>
              <a:r>
                <a:rPr lang="en-US" sz="1733" dirty="0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 Ort</a:t>
              </a:r>
            </a:p>
            <a:p>
              <a:pPr algn="ctr">
                <a:lnSpc>
                  <a:spcPts val="2427"/>
                </a:lnSpc>
              </a:pP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mit</a:t>
              </a:r>
              <a:r>
                <a:rPr lang="en-US" sz="1733" dirty="0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 der Gemeinde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3453115" y="5973637"/>
            <a:ext cx="2566687" cy="677351"/>
            <a:chOff x="0" y="0"/>
            <a:chExt cx="1013999" cy="267595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13999" cy="267595"/>
            </a:xfrm>
            <a:custGeom>
              <a:avLst/>
              <a:gdLst/>
              <a:ahLst/>
              <a:cxnLst/>
              <a:rect l="l" t="t" r="r" b="b"/>
              <a:pathLst>
                <a:path w="1013999" h="267595">
                  <a:moveTo>
                    <a:pt x="102555" y="0"/>
                  </a:moveTo>
                  <a:lnTo>
                    <a:pt x="911445" y="0"/>
                  </a:lnTo>
                  <a:cubicBezTo>
                    <a:pt x="938644" y="0"/>
                    <a:pt x="964729" y="10805"/>
                    <a:pt x="983962" y="30038"/>
                  </a:cubicBezTo>
                  <a:cubicBezTo>
                    <a:pt x="1003195" y="49270"/>
                    <a:pt x="1013999" y="75355"/>
                    <a:pt x="1013999" y="102555"/>
                  </a:cubicBezTo>
                  <a:lnTo>
                    <a:pt x="1013999" y="165041"/>
                  </a:lnTo>
                  <a:cubicBezTo>
                    <a:pt x="1013999" y="192240"/>
                    <a:pt x="1003195" y="218325"/>
                    <a:pt x="983962" y="237558"/>
                  </a:cubicBezTo>
                  <a:cubicBezTo>
                    <a:pt x="964729" y="256790"/>
                    <a:pt x="938644" y="267595"/>
                    <a:pt x="911445" y="267595"/>
                  </a:cubicBezTo>
                  <a:lnTo>
                    <a:pt x="102555" y="267595"/>
                  </a:lnTo>
                  <a:cubicBezTo>
                    <a:pt x="75355" y="267595"/>
                    <a:pt x="49270" y="256790"/>
                    <a:pt x="30038" y="237558"/>
                  </a:cubicBezTo>
                  <a:cubicBezTo>
                    <a:pt x="10805" y="218325"/>
                    <a:pt x="0" y="192240"/>
                    <a:pt x="0" y="165041"/>
                  </a:cubicBezTo>
                  <a:lnTo>
                    <a:pt x="0" y="102555"/>
                  </a:lnTo>
                  <a:cubicBezTo>
                    <a:pt x="0" y="75355"/>
                    <a:pt x="10805" y="49270"/>
                    <a:pt x="30038" y="30038"/>
                  </a:cubicBezTo>
                  <a:cubicBezTo>
                    <a:pt x="49270" y="10805"/>
                    <a:pt x="75355" y="0"/>
                    <a:pt x="102555" y="0"/>
                  </a:cubicBezTo>
                  <a:close/>
                </a:path>
              </a:pathLst>
            </a:custGeom>
            <a:solidFill>
              <a:srgbClr val="8EAB55"/>
            </a:solidFill>
          </p:spPr>
          <p:txBody>
            <a:bodyPr/>
            <a:lstStyle/>
            <a:p>
              <a:endParaRPr lang="de-DE" sz="933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1013999" cy="31522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427"/>
                </a:lnSpc>
              </a:pP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Antworten</a:t>
              </a:r>
              <a:r>
                <a:rPr lang="en-US" sz="1733" dirty="0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 auf </a:t>
              </a: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Zukunftsfragen</a:t>
              </a:r>
              <a:r>
                <a:rPr lang="en-US" sz="1733" dirty="0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 </a:t>
              </a: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finden</a:t>
              </a:r>
              <a:endParaRPr lang="en-US" sz="1733" dirty="0">
                <a:solidFill>
                  <a:srgbClr val="FFFCE5"/>
                </a:solidFill>
                <a:latin typeface="Bobby Jones Soft"/>
                <a:ea typeface="Bobby Jones Soft"/>
                <a:cs typeface="Bobby Jones Soft"/>
                <a:sym typeface="Bobby Jones Soft"/>
              </a:endParaRP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188930" y="5973637"/>
            <a:ext cx="2566687" cy="677351"/>
            <a:chOff x="0" y="0"/>
            <a:chExt cx="1013999" cy="26759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013999" cy="267595"/>
            </a:xfrm>
            <a:custGeom>
              <a:avLst/>
              <a:gdLst/>
              <a:ahLst/>
              <a:cxnLst/>
              <a:rect l="l" t="t" r="r" b="b"/>
              <a:pathLst>
                <a:path w="1013999" h="267595">
                  <a:moveTo>
                    <a:pt x="102555" y="0"/>
                  </a:moveTo>
                  <a:lnTo>
                    <a:pt x="911445" y="0"/>
                  </a:lnTo>
                  <a:cubicBezTo>
                    <a:pt x="938644" y="0"/>
                    <a:pt x="964729" y="10805"/>
                    <a:pt x="983962" y="30038"/>
                  </a:cubicBezTo>
                  <a:cubicBezTo>
                    <a:pt x="1003195" y="49270"/>
                    <a:pt x="1013999" y="75355"/>
                    <a:pt x="1013999" y="102555"/>
                  </a:cubicBezTo>
                  <a:lnTo>
                    <a:pt x="1013999" y="165041"/>
                  </a:lnTo>
                  <a:cubicBezTo>
                    <a:pt x="1013999" y="192240"/>
                    <a:pt x="1003195" y="218325"/>
                    <a:pt x="983962" y="237558"/>
                  </a:cubicBezTo>
                  <a:cubicBezTo>
                    <a:pt x="964729" y="256790"/>
                    <a:pt x="938644" y="267595"/>
                    <a:pt x="911445" y="267595"/>
                  </a:cubicBezTo>
                  <a:lnTo>
                    <a:pt x="102555" y="267595"/>
                  </a:lnTo>
                  <a:cubicBezTo>
                    <a:pt x="75355" y="267595"/>
                    <a:pt x="49270" y="256790"/>
                    <a:pt x="30038" y="237558"/>
                  </a:cubicBezTo>
                  <a:cubicBezTo>
                    <a:pt x="10805" y="218325"/>
                    <a:pt x="0" y="192240"/>
                    <a:pt x="0" y="165041"/>
                  </a:cubicBezTo>
                  <a:lnTo>
                    <a:pt x="0" y="102555"/>
                  </a:lnTo>
                  <a:cubicBezTo>
                    <a:pt x="0" y="75355"/>
                    <a:pt x="10805" y="49270"/>
                    <a:pt x="30038" y="30038"/>
                  </a:cubicBezTo>
                  <a:cubicBezTo>
                    <a:pt x="49270" y="10805"/>
                    <a:pt x="75355" y="0"/>
                    <a:pt x="102555" y="0"/>
                  </a:cubicBezTo>
                  <a:close/>
                </a:path>
              </a:pathLst>
            </a:custGeom>
            <a:solidFill>
              <a:srgbClr val="8EAB55"/>
            </a:solidFill>
          </p:spPr>
          <p:txBody>
            <a:bodyPr/>
            <a:lstStyle/>
            <a:p>
              <a:endParaRPr lang="de-DE" sz="933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1013999" cy="31522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427"/>
                </a:lnSpc>
              </a:pP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Lernformat</a:t>
              </a:r>
              <a:r>
                <a:rPr lang="en-US" sz="1733" dirty="0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 </a:t>
              </a: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mit</a:t>
              </a:r>
              <a:r>
                <a:rPr lang="en-US" sz="1733" dirty="0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 mind.</a:t>
              </a:r>
            </a:p>
            <a:p>
              <a:pPr algn="ctr">
                <a:lnSpc>
                  <a:spcPts val="2427"/>
                </a:lnSpc>
              </a:pPr>
              <a:r>
                <a:rPr lang="en-US" sz="1733" dirty="0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4 </a:t>
              </a: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Stunden</a:t>
              </a:r>
              <a:r>
                <a:rPr lang="en-US" sz="1733" dirty="0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/</a:t>
              </a:r>
              <a:r>
                <a:rPr lang="en-US" sz="1733" dirty="0" err="1">
                  <a:solidFill>
                    <a:srgbClr val="FFFCE5"/>
                  </a:solidFill>
                  <a:latin typeface="Bobby Jones Soft"/>
                  <a:ea typeface="Bobby Jones Soft"/>
                  <a:cs typeface="Bobby Jones Soft"/>
                  <a:sym typeface="Bobby Jones Soft"/>
                </a:rPr>
                <a:t>Woche</a:t>
              </a:r>
              <a:endParaRPr lang="en-US" sz="1733" dirty="0">
                <a:solidFill>
                  <a:srgbClr val="FFFCE5"/>
                </a:solidFill>
                <a:latin typeface="Bobby Jones Soft"/>
                <a:ea typeface="Bobby Jones Soft"/>
                <a:cs typeface="Bobby Jones Soft"/>
                <a:sym typeface="Bobby Jones Soft"/>
              </a:endParaRPr>
            </a:p>
          </p:txBody>
        </p:sp>
      </p:grpSp>
      <p:sp>
        <p:nvSpPr>
          <p:cNvPr id="22" name="Fußzeilenplatzhalter 21">
            <a:extLst>
              <a:ext uri="{FF2B5EF4-FFF2-40B4-BE49-F238E27FC236}">
                <a16:creationId xmlns:a16="http://schemas.microsoft.com/office/drawing/2014/main" id="{91FD1E37-463D-3C91-5CCE-05CDC5262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6671" y="6492875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DE6958F5-3523-C075-DCBE-C31C2B4A4220}"/>
              </a:ext>
            </a:extLst>
          </p:cNvPr>
          <p:cNvSpPr/>
          <p:nvPr/>
        </p:nvSpPr>
        <p:spPr>
          <a:xfrm>
            <a:off x="3325818" y="380869"/>
            <a:ext cx="49333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Das ist FREI DAY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draußen, Baum, Menschen, Person enthält.&#10;&#10;Automatisch generierte Beschreibung">
            <a:extLst>
              <a:ext uri="{FF2B5EF4-FFF2-40B4-BE49-F238E27FC236}">
                <a16:creationId xmlns:a16="http://schemas.microsoft.com/office/drawing/2014/main" id="{6F36C84A-B12B-A843-27D4-510F9A867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667" y="2101235"/>
            <a:ext cx="5725208" cy="3813077"/>
          </a:xfrm>
          <a:prstGeom prst="rect">
            <a:avLst/>
          </a:prstGeom>
        </p:spPr>
      </p:pic>
      <p:pic>
        <p:nvPicPr>
          <p:cNvPr id="7" name="Grafik 6" descr="Ein Bild, das Text, Papier, Papierprodukt, Handschrift enthält.&#10;&#10;Automatisch generierte Beschreibung">
            <a:extLst>
              <a:ext uri="{FF2B5EF4-FFF2-40B4-BE49-F238E27FC236}">
                <a16:creationId xmlns:a16="http://schemas.microsoft.com/office/drawing/2014/main" id="{4413C83F-5E29-27E4-201C-DD34F037FE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7178" y="146214"/>
            <a:ext cx="2704315" cy="3605754"/>
          </a:xfrm>
          <a:prstGeom prst="rect">
            <a:avLst/>
          </a:prstGeom>
        </p:spPr>
      </p:pic>
      <p:pic>
        <p:nvPicPr>
          <p:cNvPr id="9" name="Grafik 8" descr="Ein Bild, das Person, Kleidung, Essen, Blau enthält.&#10;&#10;Automatisch generierte Beschreibung">
            <a:extLst>
              <a:ext uri="{FF2B5EF4-FFF2-40B4-BE49-F238E27FC236}">
                <a16:creationId xmlns:a16="http://schemas.microsoft.com/office/drawing/2014/main" id="{C2B39D90-23F3-F237-DFD6-0E5B8ADBEF6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237"/>
          <a:stretch/>
        </p:blipFill>
        <p:spPr>
          <a:xfrm>
            <a:off x="8568813" y="3824797"/>
            <a:ext cx="3328364" cy="2395009"/>
          </a:xfrm>
          <a:prstGeom prst="rect">
            <a:avLst/>
          </a:prstGeom>
        </p:spPr>
      </p:pic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62729F4-4D53-8C47-D61B-8D63AA5E7E8A}"/>
              </a:ext>
            </a:extLst>
          </p:cNvPr>
          <p:cNvSpPr txBox="1">
            <a:spLocks/>
          </p:cNvSpPr>
          <p:nvPr/>
        </p:nvSpPr>
        <p:spPr>
          <a:xfrm>
            <a:off x="0" y="64928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AT"/>
              <a:t>Schule im Aufbruch 27.4.2026</a:t>
            </a:r>
            <a:endParaRPr lang="de-AT" dirty="0"/>
          </a:p>
        </p:txBody>
      </p:sp>
      <p:sp>
        <p:nvSpPr>
          <p:cNvPr id="6" name="Rechteck 5">
            <a:extLst>
              <a:ext uri="{FF2B5EF4-FFF2-40B4-BE49-F238E27FC236}">
                <a16:creationId xmlns:a16="http://schemas.microsoft.com/office/drawing/2014/main" id="{30B7C216-C60F-8FF3-8479-74DCA9B66FB1}"/>
              </a:ext>
            </a:extLst>
          </p:cNvPr>
          <p:cNvSpPr/>
          <p:nvPr/>
        </p:nvSpPr>
        <p:spPr>
          <a:xfrm>
            <a:off x="186667" y="29288"/>
            <a:ext cx="386516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Schulprojekt </a:t>
            </a:r>
          </a:p>
          <a:p>
            <a:pPr algn="ctr"/>
            <a:r>
              <a:rPr lang="de-DE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Frieden</a:t>
            </a:r>
            <a:endParaRPr lang="de-DE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6B454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9559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draußen, Gebäude, Baum, Himmel enthält.&#10;&#10;Automatisch generierte Beschreibung">
            <a:extLst>
              <a:ext uri="{FF2B5EF4-FFF2-40B4-BE49-F238E27FC236}">
                <a16:creationId xmlns:a16="http://schemas.microsoft.com/office/drawing/2014/main" id="{6D617265-D3F0-D0BF-F3E9-538A543CD0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99" y="1514173"/>
            <a:ext cx="6016101" cy="4512076"/>
          </a:xfrm>
          <a:prstGeom prst="rect">
            <a:avLst/>
          </a:prstGeom>
        </p:spPr>
      </p:pic>
      <p:pic>
        <p:nvPicPr>
          <p:cNvPr id="6" name="Grafik 5" descr="Ein Bild, das Gebäude, Fenster, draußen, Himmel enthält.&#10;&#10;Automatisch generierte Beschreibung">
            <a:extLst>
              <a:ext uri="{FF2B5EF4-FFF2-40B4-BE49-F238E27FC236}">
                <a16:creationId xmlns:a16="http://schemas.microsoft.com/office/drawing/2014/main" id="{57FE122D-7050-71E1-F539-53CC4F9606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5898" y="1490659"/>
            <a:ext cx="6016103" cy="4512077"/>
          </a:xfrm>
          <a:prstGeom prst="rect">
            <a:avLst/>
          </a:prstGeom>
        </p:spPr>
      </p:pic>
      <p:pic>
        <p:nvPicPr>
          <p:cNvPr id="8" name="Grafik 7" descr="Ein Bild, das Text, Gebäude, Fenster, draußen enthält.&#10;&#10;Automatisch generierte Beschreibung">
            <a:extLst>
              <a:ext uri="{FF2B5EF4-FFF2-40B4-BE49-F238E27FC236}">
                <a16:creationId xmlns:a16="http://schemas.microsoft.com/office/drawing/2014/main" id="{97CBCE92-B039-7428-BEA3-B88534BAE3B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299" t="58984" r="17112"/>
          <a:stretch/>
        </p:blipFill>
        <p:spPr>
          <a:xfrm>
            <a:off x="2791447" y="60237"/>
            <a:ext cx="4119239" cy="1596695"/>
          </a:xfrm>
          <a:prstGeom prst="rect">
            <a:avLst/>
          </a:prstGeom>
        </p:spPr>
      </p:pic>
      <p:pic>
        <p:nvPicPr>
          <p:cNvPr id="10" name="Grafik 9" descr="Ein Bild, das Text, Gebäude, Fenster, draußen enthält.&#10;&#10;Automatisch generierte Beschreibung">
            <a:extLst>
              <a:ext uri="{FF2B5EF4-FFF2-40B4-BE49-F238E27FC236}">
                <a16:creationId xmlns:a16="http://schemas.microsoft.com/office/drawing/2014/main" id="{A7DD4F81-ABEC-9FD5-956C-5CCC9C39A83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169" t="6418" r="16146" b="52308"/>
          <a:stretch/>
        </p:blipFill>
        <p:spPr>
          <a:xfrm>
            <a:off x="6910687" y="66842"/>
            <a:ext cx="3966707" cy="1590089"/>
          </a:xfrm>
          <a:prstGeom prst="rect">
            <a:avLst/>
          </a:prstGeom>
        </p:spPr>
      </p:pic>
      <p:sp>
        <p:nvSpPr>
          <p:cNvPr id="7" name="Fußzeilenplatzhalter 3">
            <a:extLst>
              <a:ext uri="{FF2B5EF4-FFF2-40B4-BE49-F238E27FC236}">
                <a16:creationId xmlns:a16="http://schemas.microsoft.com/office/drawing/2014/main" id="{0F21988D-32BB-228B-E3AD-3008EFF5B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492875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</p:spTree>
    <p:extLst>
      <p:ext uri="{BB962C8B-B14F-4D97-AF65-F5344CB8AC3E}">
        <p14:creationId xmlns:p14="http://schemas.microsoft.com/office/powerpoint/2010/main" val="1230098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 descr="Ein Bild, das Karton, Im Haus, Box, Behälter enthält.&#10;&#10;Automatisch generierte Beschreibung">
            <a:extLst>
              <a:ext uri="{FF2B5EF4-FFF2-40B4-BE49-F238E27FC236}">
                <a16:creationId xmlns:a16="http://schemas.microsoft.com/office/drawing/2014/main" id="{117A1B35-8E52-C2B2-1051-7FE02FF71F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610" y="1432006"/>
            <a:ext cx="3382433" cy="4509911"/>
          </a:xfrm>
          <a:prstGeom prst="rect">
            <a:avLst/>
          </a:prstGeom>
        </p:spPr>
      </p:pic>
      <p:pic>
        <p:nvPicPr>
          <p:cNvPr id="4" name="Grafik 3" descr="Ein Bild, das pink, Box, Plastik, Im Haus enthält.&#10;&#10;Automatisch generierte Beschreibung">
            <a:extLst>
              <a:ext uri="{FF2B5EF4-FFF2-40B4-BE49-F238E27FC236}">
                <a16:creationId xmlns:a16="http://schemas.microsoft.com/office/drawing/2014/main" id="{279F6849-2E45-A344-3EB3-662B665DC4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0043" y="972354"/>
            <a:ext cx="4473959" cy="5583477"/>
          </a:xfrm>
          <a:prstGeom prst="rect">
            <a:avLst/>
          </a:prstGeom>
        </p:spPr>
      </p:pic>
      <p:pic>
        <p:nvPicPr>
          <p:cNvPr id="7" name="Grafik 6" descr="Ein Bild, das Kinderkunst, Kleidung, Im Haus, Person enthält.&#10;&#10;Automatisch generierte Beschreibung">
            <a:extLst>
              <a:ext uri="{FF2B5EF4-FFF2-40B4-BE49-F238E27FC236}">
                <a16:creationId xmlns:a16="http://schemas.microsoft.com/office/drawing/2014/main" id="{7526C322-8639-F2E2-BB14-184486CF8F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99" y="972354"/>
            <a:ext cx="4187608" cy="5583477"/>
          </a:xfrm>
          <a:prstGeom prst="rect">
            <a:avLst/>
          </a:prstGeom>
        </p:spPr>
      </p:pic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65D2F067-1566-46C6-60BB-DEEBCD742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31958" y="6440473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3" name="Rechteck 2">
            <a:extLst>
              <a:ext uri="{FF2B5EF4-FFF2-40B4-BE49-F238E27FC236}">
                <a16:creationId xmlns:a16="http://schemas.microsoft.com/office/drawing/2014/main" id="{6060F387-7E2C-66E0-019A-2F5E8E57692A}"/>
              </a:ext>
            </a:extLst>
          </p:cNvPr>
          <p:cNvSpPr/>
          <p:nvPr/>
        </p:nvSpPr>
        <p:spPr>
          <a:xfrm>
            <a:off x="1371312" y="52402"/>
            <a:ext cx="89482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Kissenschlacht für den Frieden</a:t>
            </a:r>
          </a:p>
        </p:txBody>
      </p:sp>
    </p:spTree>
    <p:extLst>
      <p:ext uri="{BB962C8B-B14F-4D97-AF65-F5344CB8AC3E}">
        <p14:creationId xmlns:p14="http://schemas.microsoft.com/office/powerpoint/2010/main" val="931149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Text, Handschrift, Brief, Papier enthält.&#10;&#10;Automatisch generierte Beschreibung">
            <a:extLst>
              <a:ext uri="{FF2B5EF4-FFF2-40B4-BE49-F238E27FC236}">
                <a16:creationId xmlns:a16="http://schemas.microsoft.com/office/drawing/2014/main" id="{CECAE6EC-A565-B008-19B3-C092041999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987"/>
          <a:stretch/>
        </p:blipFill>
        <p:spPr>
          <a:xfrm rot="16200000">
            <a:off x="-248665" y="2013000"/>
            <a:ext cx="4584757" cy="3698196"/>
          </a:xfrm>
          <a:prstGeom prst="rect">
            <a:avLst/>
          </a:prstGeom>
        </p:spPr>
      </p:pic>
      <p:pic>
        <p:nvPicPr>
          <p:cNvPr id="5" name="Grafik 4" descr="Ein Bild, das Person, Menschliches Gesicht, Büroausstattung, Kleidung enthält.&#10;&#10;Automatisch generierte Beschreibung">
            <a:extLst>
              <a:ext uri="{FF2B5EF4-FFF2-40B4-BE49-F238E27FC236}">
                <a16:creationId xmlns:a16="http://schemas.microsoft.com/office/drawing/2014/main" id="{636B5742-01F3-779D-F14E-D151138E6A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7493" y="1569720"/>
            <a:ext cx="3438567" cy="4584756"/>
          </a:xfrm>
          <a:prstGeom prst="rect">
            <a:avLst/>
          </a:prstGeom>
        </p:spPr>
      </p:pic>
      <p:pic>
        <p:nvPicPr>
          <p:cNvPr id="2" name="Grafik 1" descr="Ein Bild, das Text, Screenshot, Karte Menü, Handschrift enthält.&#10;&#10;Automatisch generierte Beschreibung">
            <a:extLst>
              <a:ext uri="{FF2B5EF4-FFF2-40B4-BE49-F238E27FC236}">
                <a16:creationId xmlns:a16="http://schemas.microsoft.com/office/drawing/2014/main" id="{E2AED3EE-4DD6-E138-CF49-96ADD559CDDF}"/>
              </a:ext>
            </a:extLst>
          </p:cNvPr>
          <p:cNvPicPr>
            <a:picLocks noChangeAspect="1"/>
          </p:cNvPicPr>
          <p:nvPr/>
        </p:nvPicPr>
        <p:blipFill>
          <a:blip r:embed="rId5">
            <a:grayscl/>
            <a:alphaModFix amt="89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GlowDiffused trans="100000" intensity="10"/>
                    </a14:imgEffect>
                    <a14:imgEffect>
                      <a14:sharpenSoften amount="8000"/>
                    </a14:imgEffect>
                    <a14:imgEffect>
                      <a14:saturation sat="29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 l="24872" t="3044" r="17692"/>
          <a:stretch/>
        </p:blipFill>
        <p:spPr>
          <a:xfrm>
            <a:off x="6729010" y="154896"/>
            <a:ext cx="5172135" cy="6548208"/>
          </a:xfrm>
          <a:prstGeom prst="rect">
            <a:avLst/>
          </a:prstGeom>
          <a:effectLst>
            <a:glow rad="127000">
              <a:schemeClr val="accent1">
                <a:alpha val="77000"/>
              </a:schemeClr>
            </a:glow>
            <a:outerShdw blurRad="50800" dist="50800" dir="5400000" algn="ctr" rotWithShape="0">
              <a:srgbClr val="000000"/>
            </a:outerShdw>
          </a:effectLst>
        </p:spPr>
      </p:pic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46CA92CF-8F42-30D8-3A8E-5B0F13569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9" name="Fußzeilenplatzhalter 3">
            <a:extLst>
              <a:ext uri="{FF2B5EF4-FFF2-40B4-BE49-F238E27FC236}">
                <a16:creationId xmlns:a16="http://schemas.microsoft.com/office/drawing/2014/main" id="{4D732C3A-48DF-B8FE-F1AE-D9DA3377F63C}"/>
              </a:ext>
            </a:extLst>
          </p:cNvPr>
          <p:cNvSpPr txBox="1">
            <a:spLocks/>
          </p:cNvSpPr>
          <p:nvPr/>
        </p:nvSpPr>
        <p:spPr>
          <a:xfrm>
            <a:off x="0" y="64928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AT"/>
              <a:t>Schule im Aufbruch 27.4.2026</a:t>
            </a:r>
            <a:endParaRPr lang="de-AT" dirty="0"/>
          </a:p>
        </p:txBody>
      </p:sp>
      <p:sp>
        <p:nvSpPr>
          <p:cNvPr id="10" name="Rechteck 9">
            <a:extLst>
              <a:ext uri="{FF2B5EF4-FFF2-40B4-BE49-F238E27FC236}">
                <a16:creationId xmlns:a16="http://schemas.microsoft.com/office/drawing/2014/main" id="{AACEDE84-4D37-7D8A-6FF1-9E913E26EBB9}"/>
              </a:ext>
            </a:extLst>
          </p:cNvPr>
          <p:cNvSpPr/>
          <p:nvPr/>
        </p:nvSpPr>
        <p:spPr>
          <a:xfrm>
            <a:off x="1000616" y="477190"/>
            <a:ext cx="44623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Außenwirkung</a:t>
            </a:r>
          </a:p>
        </p:txBody>
      </p:sp>
    </p:spTree>
    <p:extLst>
      <p:ext uri="{BB962C8B-B14F-4D97-AF65-F5344CB8AC3E}">
        <p14:creationId xmlns:p14="http://schemas.microsoft.com/office/powerpoint/2010/main" val="23913603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5D890EBE-AB78-4B0E-1785-2ACA1AE7F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492875"/>
            <a:ext cx="6672887" cy="365125"/>
          </a:xfrm>
        </p:spPr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7D984F31-0030-11C9-4BBF-7BF4144CA64F}"/>
              </a:ext>
            </a:extLst>
          </p:cNvPr>
          <p:cNvSpPr/>
          <p:nvPr/>
        </p:nvSpPr>
        <p:spPr>
          <a:xfrm rot="16200000">
            <a:off x="-424511" y="3055964"/>
            <a:ext cx="41756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PERMA-</a:t>
            </a:r>
            <a:r>
              <a:rPr lang="de-DE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Teach</a:t>
            </a:r>
            <a:endParaRPr lang="de-DE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6B454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5124" name="Picture 4" descr="Frühzeitige Berufsorientierung in Österreichs Mittelschulen">
            <a:extLst>
              <a:ext uri="{FF2B5EF4-FFF2-40B4-BE49-F238E27FC236}">
                <a16:creationId xmlns:a16="http://schemas.microsoft.com/office/drawing/2014/main" id="{59662850-8B29-3232-FD47-AD995F379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624" y="1669190"/>
            <a:ext cx="5208009" cy="463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04185A8F-5F1B-C941-C7A5-D1F06BA17E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5002" y="444644"/>
            <a:ext cx="8601075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8500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37B2613C-0417-38E6-B2FE-8346F3C60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449579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sp>
        <p:nvSpPr>
          <p:cNvPr id="3" name="Rechteck 2">
            <a:extLst>
              <a:ext uri="{FF2B5EF4-FFF2-40B4-BE49-F238E27FC236}">
                <a16:creationId xmlns:a16="http://schemas.microsoft.com/office/drawing/2014/main" id="{FE86CC7C-F1A9-4BD7-227F-611F3CFCF12E}"/>
              </a:ext>
            </a:extLst>
          </p:cNvPr>
          <p:cNvSpPr/>
          <p:nvPr/>
        </p:nvSpPr>
        <p:spPr>
          <a:xfrm>
            <a:off x="1489348" y="4626840"/>
            <a:ext cx="355543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e-DE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6B454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Zukunft?</a:t>
            </a:r>
            <a:endParaRPr lang="de-DE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6B454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6146" name="Picture 2" descr="Lernräume für die Schulen der Zukunft » RAA MV">
            <a:extLst>
              <a:ext uri="{FF2B5EF4-FFF2-40B4-BE49-F238E27FC236}">
                <a16:creationId xmlns:a16="http://schemas.microsoft.com/office/drawing/2014/main" id="{F27DF2B0-0D9F-4C93-2BED-F463F8D4D1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54" r="16418"/>
          <a:stretch>
            <a:fillRect/>
          </a:stretch>
        </p:blipFill>
        <p:spPr bwMode="auto">
          <a:xfrm>
            <a:off x="263237" y="419046"/>
            <a:ext cx="5638800" cy="382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Digitalisierung: Ein Muss für die Schule der Zukunft">
            <a:extLst>
              <a:ext uri="{FF2B5EF4-FFF2-40B4-BE49-F238E27FC236}">
                <a16:creationId xmlns:a16="http://schemas.microsoft.com/office/drawing/2014/main" id="{4A6E60D0-C774-F21F-5478-E36AADB7F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736" y="2804101"/>
            <a:ext cx="5832764" cy="3645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2697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007D4B93-11B3-5A3E-2F62-88E42177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447513"/>
            <a:ext cx="6672887" cy="365125"/>
          </a:xfrm>
        </p:spPr>
        <p:txBody>
          <a:bodyPr/>
          <a:lstStyle/>
          <a:p>
            <a:r>
              <a:rPr lang="de-AT" dirty="0"/>
              <a:t>Schule im Aufbruch 27.4.2026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D040D130-60F8-EC4E-3417-1025393F01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1192"/>
            <a:ext cx="12192000" cy="5356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5759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210D3BB2-F469-D387-6D97-AF99857E8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AT"/>
              <a:t>Schule im Aufbruch 27.4.2026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CB34E600-B665-A3A2-80CF-6927D7E5560B}"/>
              </a:ext>
            </a:extLst>
          </p:cNvPr>
          <p:cNvSpPr txBox="1"/>
          <p:nvPr/>
        </p:nvSpPr>
        <p:spPr>
          <a:xfrm>
            <a:off x="1298448" y="781050"/>
            <a:ext cx="108935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b="1" dirty="0">
                <a:latin typeface="Abadi" panose="020B0604020104020204" pitchFamily="34" charset="0"/>
              </a:rPr>
              <a:t> </a:t>
            </a:r>
          </a:p>
          <a:p>
            <a:endParaRPr lang="de-AT" b="1" dirty="0">
              <a:latin typeface="Abadi" panose="020B0604020104020204" pitchFamily="34" charset="0"/>
            </a:endParaRPr>
          </a:p>
          <a:p>
            <a:r>
              <a:rPr lang="de-AT" b="1" dirty="0">
                <a:latin typeface="Abadi" panose="020B0604020104020204" pitchFamily="34" charset="0"/>
              </a:rPr>
              <a:t>📚 MATERIALIEN</a:t>
            </a:r>
          </a:p>
          <a:p>
            <a:endParaRPr lang="de-AT" b="1" dirty="0">
              <a:latin typeface="Abadi" panose="020B0604020104020204" pitchFamily="34" charset="0"/>
            </a:endParaRPr>
          </a:p>
          <a:p>
            <a:pPr lvl="0"/>
            <a:r>
              <a:rPr lang="de-AT" b="1" dirty="0" err="1">
                <a:latin typeface="Abadi" panose="020B0604020104020204" pitchFamily="34" charset="0"/>
              </a:rPr>
              <a:t>PERMA.teach</a:t>
            </a:r>
            <a:r>
              <a:rPr lang="de-AT" b="1" dirty="0">
                <a:latin typeface="Abadi" panose="020B0604020104020204" pitchFamily="34" charset="0"/>
              </a:rPr>
              <a:t> 			</a:t>
            </a:r>
            <a:r>
              <a:rPr lang="de-AT" b="1" u="sng" dirty="0">
                <a:latin typeface="Abadi" panose="020B0604020104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www.permateach.at</a:t>
            </a:r>
            <a:endParaRPr lang="de-AT" b="1" dirty="0">
              <a:latin typeface="Abadi" panose="020B0604020104020204" pitchFamily="34" charset="0"/>
            </a:endParaRPr>
          </a:p>
          <a:p>
            <a:pPr lvl="0"/>
            <a:r>
              <a:rPr lang="de-AT" b="1" dirty="0">
                <a:latin typeface="Abadi" panose="020B0604020104020204" pitchFamily="34" charset="0"/>
              </a:rPr>
              <a:t>FREI DAY				</a:t>
            </a:r>
            <a:r>
              <a:rPr lang="de-AT" b="1" u="sng" dirty="0">
                <a:latin typeface="Abadi" panose="020B06040201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https://www.schule-im-aufbruch.at/frei-day/</a:t>
            </a:r>
            <a:endParaRPr lang="de-AT" b="1" u="sng" dirty="0">
              <a:latin typeface="Abadi" panose="020B0604020104020204" pitchFamily="34" charset="0"/>
            </a:endParaRPr>
          </a:p>
          <a:p>
            <a:pPr lvl="0"/>
            <a:r>
              <a:rPr lang="de-AT" b="1" dirty="0">
                <a:latin typeface="Abadi" panose="020B0604020104020204" pitchFamily="34" charset="0"/>
              </a:rPr>
              <a:t>Haltungswandelkarten 	</a:t>
            </a:r>
            <a:r>
              <a:rPr lang="de-AT" b="1" dirty="0">
                <a:latin typeface="Abadi" panose="020B06040201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https://reallabor-leipzig.de/haltungswandelkarten/</a:t>
            </a:r>
            <a:endParaRPr lang="de-AT" b="1" dirty="0">
              <a:latin typeface="Abadi" panose="020B0604020104020204" pitchFamily="34" charset="0"/>
            </a:endParaRPr>
          </a:p>
          <a:p>
            <a:r>
              <a:rPr lang="de-AT" b="1" dirty="0">
                <a:latin typeface="Abadi" panose="020B0604020104020204" pitchFamily="34" charset="0"/>
              </a:rPr>
              <a:t>Klassenrat</a:t>
            </a:r>
          </a:p>
          <a:p>
            <a:pPr lvl="0"/>
            <a:endParaRPr lang="de-AT" b="1" dirty="0">
              <a:latin typeface="Abadi" panose="020B0604020104020204" pitchFamily="34" charset="0"/>
            </a:endParaRPr>
          </a:p>
          <a:p>
            <a:pPr lvl="0"/>
            <a:endParaRPr lang="de-AT" b="1" dirty="0">
              <a:latin typeface="Abadi" panose="020B0604020104020204" pitchFamily="34" charset="0"/>
            </a:endParaRPr>
          </a:p>
          <a:p>
            <a:br>
              <a:rPr lang="de-AT" b="1" dirty="0">
                <a:latin typeface="Abadi" panose="020B0604020104020204" pitchFamily="34" charset="0"/>
              </a:rPr>
            </a:br>
            <a:r>
              <a:rPr lang="de-AT" b="1" dirty="0">
                <a:latin typeface="Abadi" panose="020B0604020104020204" pitchFamily="34" charset="0"/>
              </a:rPr>
              <a:t>📚 BÜCHER</a:t>
            </a:r>
          </a:p>
          <a:p>
            <a:endParaRPr lang="de-AT" b="1" dirty="0">
              <a:latin typeface="Abadi" panose="020B0604020104020204" pitchFamily="34" charset="0"/>
            </a:endParaRPr>
          </a:p>
          <a:p>
            <a:pPr lvl="0"/>
            <a:r>
              <a:rPr lang="de-AT" b="1" dirty="0">
                <a:latin typeface="Abadi" panose="020B0604020104020204" pitchFamily="34" charset="0"/>
              </a:rPr>
              <a:t>Erziehung zum Sein – Rebeca Wild</a:t>
            </a:r>
          </a:p>
          <a:p>
            <a:pPr lvl="0"/>
            <a:r>
              <a:rPr lang="de-AT" b="1" dirty="0">
                <a:latin typeface="Abadi" panose="020B0604020104020204" pitchFamily="34" charset="0"/>
              </a:rPr>
              <a:t>Giraffensprache: Gewaltfreie Kommunikation im Alltag – Marshall B.</a:t>
            </a:r>
          </a:p>
          <a:p>
            <a:pPr lvl="0"/>
            <a:r>
              <a:rPr lang="de-AT" b="1" dirty="0">
                <a:latin typeface="Abadi" panose="020B0604020104020204" pitchFamily="34" charset="0"/>
              </a:rPr>
              <a:t>Das Friedensstifter-Training – Gasteiger/Klein</a:t>
            </a:r>
          </a:p>
        </p:txBody>
      </p:sp>
    </p:spTree>
    <p:extLst>
      <p:ext uri="{BB962C8B-B14F-4D97-AF65-F5344CB8AC3E}">
        <p14:creationId xmlns:p14="http://schemas.microsoft.com/office/powerpoint/2010/main" val="2713936922"/>
      </p:ext>
    </p:extLst>
  </p:cSld>
  <p:clrMapOvr>
    <a:masterClrMapping/>
  </p:clrMapOvr>
</p:sld>
</file>

<file path=ppt/theme/theme1.xml><?xml version="1.0" encoding="utf-8"?>
<a:theme xmlns:a="http://schemas.openxmlformats.org/drawingml/2006/main" name="Tropfen">
  <a:themeElements>
    <a:clrScheme name="Tropfen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Tropfen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ropfen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TM04033925[[fn=Tropfen]]</Template>
  <TotalTime>0</TotalTime>
  <Words>260</Words>
  <Application>Microsoft Office PowerPoint</Application>
  <PresentationFormat>Widescreen</PresentationFormat>
  <Paragraphs>73</Paragraphs>
  <Slides>20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Tropfen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Birgit Sieber-Mayr</dc:creator>
  <cp:lastModifiedBy>Claudia Kleinferchner | Schule im Aufbruch</cp:lastModifiedBy>
  <cp:revision>10</cp:revision>
  <dcterms:created xsi:type="dcterms:W3CDTF">2026-03-30T12:03:38Z</dcterms:created>
  <dcterms:modified xsi:type="dcterms:W3CDTF">2026-04-30T09:03:56Z</dcterms:modified>
</cp:coreProperties>
</file>